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  <p:sldId id="265" r:id="rId10"/>
    <p:sldId id="262" r:id="rId11"/>
  </p:sldIdLst>
  <p:sldSz cx="9144000" cy="6858000" type="screen4x3"/>
  <p:notesSz cx="68834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07" cy="462042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001" y="0"/>
            <a:ext cx="2982807" cy="462042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r">
              <a:defRPr sz="1200"/>
            </a:lvl1pPr>
          </a:lstStyle>
          <a:p>
            <a:fld id="{1BBCE35E-D8AF-46F6-9E64-27B58C7AD7A6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1888" y="692150"/>
            <a:ext cx="46196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3" tIns="46067" rIns="92133" bIns="460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340" y="4389398"/>
            <a:ext cx="5506720" cy="4158377"/>
          </a:xfrm>
          <a:prstGeom prst="rect">
            <a:avLst/>
          </a:prstGeom>
        </p:spPr>
        <p:txBody>
          <a:bodyPr vert="horz" lIns="92133" tIns="46067" rIns="92133" bIns="4606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2982807" cy="462042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001" y="8777193"/>
            <a:ext cx="2982807" cy="462042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r">
              <a:defRPr sz="1200"/>
            </a:lvl1pPr>
          </a:lstStyle>
          <a:p>
            <a:fld id="{2959729D-D68B-4133-A62F-6C155E69D6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164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9729D-D68B-4133-A62F-6C155E69D6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68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BB6E-0D45-4200-8484-C742F5908549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91F9D-34D2-49D9-8D61-0BAAF5C5AC89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91C22-4604-494B-AA65-62E07920DA5C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8895-2A5B-4608-8519-9BF881BCC404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759E-822B-4E11-9C4A-29BFF88F3D24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A6EE-D0A5-44B0-8F8F-8E357C13E3B7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6A99-3008-4DCD-BAC2-EDFF322D24F9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08A9-5743-40CB-A860-5DF1790E229A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A8A9-CD61-4AB0-920C-0D2EF97B92AE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7AAF-988C-47ED-B7BE-1804762A9362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CA34B-BB8A-4BF1-A8A9-89BF6917D782}" type="datetime1">
              <a:rPr lang="en-US" smtClean="0"/>
              <a:pPr/>
              <a:t>12/19/2013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EC5191F-F1FD-4110-BD24-45B3AB4B7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8723291-901A-43A3-BAD7-C041F578A1A8}" type="datetime1">
              <a:rPr lang="en-US" smtClean="0"/>
              <a:pPr/>
              <a:t>12/19/2013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Prince William – Manassas Regional Adult Detention Center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6300" dirty="0" smtClean="0">
                <a:latin typeface="+mj-lt"/>
              </a:rPr>
              <a:t>Manassas Fiscal Report</a:t>
            </a:r>
          </a:p>
          <a:p>
            <a:endParaRPr lang="en-US" dirty="0"/>
          </a:p>
          <a:p>
            <a:pPr algn="r"/>
            <a:r>
              <a:rPr lang="en-US" sz="2900" dirty="0" smtClean="0"/>
              <a:t>December 19, 2013</a:t>
            </a:r>
            <a:endParaRPr lang="en-US" sz="2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85699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Significant Reasons for Manassas Cost Increase FY 2009 – FY 2013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Increase in Operating Costs – Average 	$600,000 per year</a:t>
            </a:r>
          </a:p>
          <a:p>
            <a:r>
              <a:rPr lang="en-US" sz="3200" dirty="0" smtClean="0"/>
              <a:t>Decline in State Revenue $1,150,000</a:t>
            </a:r>
          </a:p>
          <a:p>
            <a:r>
              <a:rPr lang="en-US" sz="3200" dirty="0" smtClean="0"/>
              <a:t>Modular Jail Repairs</a:t>
            </a:r>
          </a:p>
          <a:p>
            <a:r>
              <a:rPr lang="en-US" sz="3200" dirty="0" smtClean="0"/>
              <a:t>Fluctuation in Participation Rate</a:t>
            </a:r>
          </a:p>
          <a:p>
            <a:r>
              <a:rPr lang="en-US" sz="3200" dirty="0" smtClean="0"/>
              <a:t>Increase in Average Length of Stay</a:t>
            </a:r>
          </a:p>
          <a:p>
            <a:r>
              <a:rPr lang="en-US" sz="3200" dirty="0" smtClean="0"/>
              <a:t>Unchanged Monthly Payment Amount</a:t>
            </a:r>
          </a:p>
          <a:p>
            <a:r>
              <a:rPr lang="en-US" sz="3200" dirty="0" smtClean="0"/>
              <a:t>A one percent increase in Manassas 	participation costs about $280,000</a:t>
            </a:r>
          </a:p>
          <a:p>
            <a:r>
              <a:rPr lang="en-US" sz="3200" dirty="0" smtClean="0"/>
              <a:t>A $1,000,000 increase in operating expense</a:t>
            </a:r>
            <a:br>
              <a:rPr lang="en-US" sz="3200" dirty="0" smtClean="0"/>
            </a:br>
            <a:r>
              <a:rPr lang="en-US" sz="3200" dirty="0" smtClean="0"/>
              <a:t> 	costs Manassas about $100,000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32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ADC Current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1400" dirty="0"/>
          </a:p>
          <a:p>
            <a:r>
              <a:rPr lang="en-US" sz="1800" dirty="0" smtClean="0"/>
              <a:t>Increase in Average Daily inmate count per year:  </a:t>
            </a:r>
          </a:p>
          <a:p>
            <a:pPr lvl="1"/>
            <a:r>
              <a:rPr lang="en-US" sz="1800" dirty="0" smtClean="0"/>
              <a:t>1982 – 1999  :  21 </a:t>
            </a:r>
          </a:p>
          <a:p>
            <a:pPr lvl="1"/>
            <a:r>
              <a:rPr lang="en-US" sz="1800" dirty="0" smtClean="0"/>
              <a:t>1999 – present:  34</a:t>
            </a:r>
          </a:p>
          <a:p>
            <a:pPr lvl="1"/>
            <a:r>
              <a:rPr lang="en-US" sz="1800" dirty="0" smtClean="0"/>
              <a:t>2012 – 2013 :  95</a:t>
            </a:r>
          </a:p>
          <a:p>
            <a:pPr lvl="1"/>
            <a:r>
              <a:rPr lang="en-US" sz="1800" dirty="0" smtClean="0"/>
              <a:t>2013 – present:  94+</a:t>
            </a:r>
          </a:p>
          <a:p>
            <a:pPr lvl="1"/>
            <a:endParaRPr lang="en-US" sz="1400" dirty="0"/>
          </a:p>
          <a:p>
            <a:endParaRPr lang="en-US" sz="1600" dirty="0" smtClean="0"/>
          </a:p>
          <a:p>
            <a:pPr marL="411480" lvl="1" indent="0">
              <a:buNone/>
            </a:pPr>
            <a:endParaRPr lang="en-US" sz="1400" dirty="0"/>
          </a:p>
          <a:p>
            <a:pPr marL="411480" lvl="1" indent="0">
              <a:buNone/>
            </a:pPr>
            <a:endParaRPr lang="en-US" sz="1400" dirty="0" smtClean="0"/>
          </a:p>
          <a:p>
            <a:pPr marL="411480" lvl="1" indent="0">
              <a:buNone/>
            </a:pPr>
            <a:endParaRPr lang="en-US" sz="1400" dirty="0"/>
          </a:p>
          <a:p>
            <a:pPr marL="411480" lvl="1" indent="0">
              <a:buNone/>
            </a:pPr>
            <a:endParaRPr lang="en-US" sz="1400" dirty="0" smtClean="0"/>
          </a:p>
          <a:p>
            <a:pPr marL="411480" lvl="1" indent="0">
              <a:buNone/>
            </a:pPr>
            <a:endParaRPr lang="en-US" sz="1400" dirty="0"/>
          </a:p>
          <a:p>
            <a:pPr marL="411480" lvl="1" indent="0">
              <a:buNone/>
            </a:pPr>
            <a:endParaRPr lang="en-US" sz="1400" dirty="0" smtClean="0"/>
          </a:p>
          <a:p>
            <a:pPr marL="411480" lvl="1" indent="0">
              <a:buNone/>
            </a:pPr>
            <a:endParaRPr lang="en-US" sz="1400" dirty="0"/>
          </a:p>
          <a:p>
            <a:endParaRPr lang="en-US" sz="1400" dirty="0" smtClean="0"/>
          </a:p>
          <a:p>
            <a:r>
              <a:rPr lang="en-US" sz="1800" dirty="0" smtClean="0"/>
              <a:t>Modular Building Repair Project Update:  Completion estimate </a:t>
            </a:r>
            <a:br>
              <a:rPr lang="en-US" sz="1800" dirty="0" smtClean="0"/>
            </a:br>
            <a:r>
              <a:rPr lang="en-US" sz="1800" dirty="0" smtClean="0"/>
              <a:t>November 2014</a:t>
            </a:r>
            <a:endParaRPr lang="en-US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8874867"/>
              </p:ext>
            </p:extLst>
          </p:nvPr>
        </p:nvGraphicFramePr>
        <p:xfrm>
          <a:off x="457200" y="3581400"/>
          <a:ext cx="4648200" cy="18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181"/>
                <a:gridCol w="877019"/>
              </a:tblGrid>
              <a:tr h="320040">
                <a:tc gridSpan="2">
                  <a:txBody>
                    <a:bodyPr/>
                    <a:lstStyle/>
                    <a:p>
                      <a:pPr marL="285750" indent="-285750">
                        <a:buClr>
                          <a:schemeClr val="bg2">
                            <a:lumMod val="50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en-US" sz="1800" baseline="0" dirty="0" smtClean="0"/>
                        <a:t>State-Rated Capacity:  667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6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indent="0">
                        <a:buClr>
                          <a:schemeClr val="bg2">
                            <a:lumMod val="50000"/>
                          </a:schemeClr>
                        </a:buClr>
                        <a:buFontTx/>
                        <a:buNone/>
                      </a:pPr>
                      <a:r>
                        <a:rPr lang="en-US" sz="1800" baseline="0" dirty="0" smtClean="0"/>
                        <a:t>           Complex Count  12/17/13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baseline="0" dirty="0" smtClean="0"/>
                        <a:t>   952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indent="0">
                        <a:buClr>
                          <a:schemeClr val="bg2">
                            <a:lumMod val="50000"/>
                          </a:schemeClr>
                        </a:buClr>
                        <a:buFont typeface="Arial" pitchFamily="34" charset="0"/>
                        <a:buNone/>
                      </a:pPr>
                      <a:r>
                        <a:rPr lang="en-US" sz="1800" baseline="0" dirty="0" smtClean="0"/>
                        <a:t>           Farm-outs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baseline="0" dirty="0" smtClean="0"/>
                        <a:t>    64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indent="0">
                        <a:buClr>
                          <a:schemeClr val="bg2">
                            <a:lumMod val="50000"/>
                          </a:schemeClr>
                        </a:buClr>
                        <a:buFontTx/>
                        <a:buNone/>
                      </a:pPr>
                      <a:r>
                        <a:rPr lang="en-US" sz="1800" baseline="0" dirty="0" smtClean="0"/>
                        <a:t>           </a:t>
                      </a:r>
                      <a:r>
                        <a:rPr lang="en-US" sz="1800" baseline="0" dirty="0" err="1" smtClean="0"/>
                        <a:t>Peumansend</a:t>
                      </a:r>
                      <a:r>
                        <a:rPr lang="en-US" sz="1800" baseline="0" dirty="0" smtClean="0"/>
                        <a:t> Creek Regional Jail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u="sng" baseline="0" dirty="0" smtClean="0"/>
                        <a:t>    75</a:t>
                      </a:r>
                      <a:endParaRPr lang="en-US" sz="1800" b="0" i="0" u="sng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2910">
                <a:tc>
                  <a:txBody>
                    <a:bodyPr/>
                    <a:lstStyle/>
                    <a:p>
                      <a:pPr marL="0" indent="0">
                        <a:buClr>
                          <a:schemeClr val="bg2">
                            <a:lumMod val="50000"/>
                          </a:schemeClr>
                        </a:buClr>
                        <a:buFontTx/>
                        <a:buNone/>
                      </a:pPr>
                      <a:r>
                        <a:rPr lang="en-US" sz="1800" baseline="0" dirty="0" smtClean="0"/>
                        <a:t>           Total System-wide count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800" baseline="0" dirty="0" smtClean="0"/>
                        <a:t>1,091</a:t>
                      </a:r>
                      <a:endParaRPr lang="en-US" sz="18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8344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ADC Future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Community-based Corrections Plan and Planning Study to be complete in next several weeks</a:t>
            </a:r>
          </a:p>
          <a:p>
            <a:endParaRPr lang="en-US" dirty="0"/>
          </a:p>
          <a:p>
            <a:r>
              <a:rPr lang="en-US" dirty="0" smtClean="0"/>
              <a:t>Ten Year Concerns: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Phase 2 Expansion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/>
              <a:t>Replace Annex Building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Renovation of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Floor Main Building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Replace Iron Building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464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56263" cy="1091006"/>
          </a:xfrm>
        </p:spPr>
        <p:txBody>
          <a:bodyPr/>
          <a:lstStyle/>
          <a:p>
            <a:pPr algn="ctr"/>
            <a:r>
              <a:rPr lang="en-US" sz="2400" dirty="0" smtClean="0"/>
              <a:t>Manassas City – Prince William County </a:t>
            </a:r>
            <a:br>
              <a:rPr lang="en-US" sz="2400" dirty="0" smtClean="0"/>
            </a:br>
            <a:r>
              <a:rPr lang="en-US" sz="2400" dirty="0" smtClean="0"/>
              <a:t>Shared Expenses and Revenue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70152875"/>
              </p:ext>
            </p:extLst>
          </p:nvPr>
        </p:nvGraphicFramePr>
        <p:xfrm>
          <a:off x="228600" y="1600200"/>
          <a:ext cx="8001000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194"/>
                <a:gridCol w="1349406"/>
                <a:gridCol w="1371600"/>
                <a:gridCol w="1371600"/>
                <a:gridCol w="1344967"/>
                <a:gridCol w="13982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2013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Operating Expense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$36,454,054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$37,722,715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$37,334,292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$38,039,992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$39,364,567</a:t>
                      </a:r>
                      <a:endParaRPr lang="en-US" sz="1800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Revenue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$12,165,857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$11,489,123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$10,700,180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$10,850,763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$11,293,598</a:t>
                      </a:r>
                      <a:endParaRPr lang="en-US" sz="1800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Local Funding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$24,288,197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$26,266,592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$26,634,112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$27,189,229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$28,070,969</a:t>
                      </a:r>
                      <a:endParaRPr lang="en-US" sz="1800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Manassas Prisoner Days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9.5%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10.1%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9.7%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10.3%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12.1%</a:t>
                      </a:r>
                      <a:endParaRPr lang="en-US" sz="1800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Manassas Cost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$2,307,380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$2,649,593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$2,583,509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$2,800,491</a:t>
                      </a:r>
                      <a:endParaRPr lang="en-US" sz="180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$3,396,587</a:t>
                      </a:r>
                      <a:endParaRPr lang="en-US" sz="1800" dirty="0"/>
                    </a:p>
                  </a:txBody>
                  <a:tcPr marL="89941" marR="89941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495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>
                <a:solidFill>
                  <a:srgbClr val="895D1D"/>
                </a:solidFill>
              </a:rPr>
              <a:t>Manassas City – Prince William County </a:t>
            </a:r>
            <a:r>
              <a:rPr lang="en-US" sz="2400" dirty="0" smtClean="0">
                <a:solidFill>
                  <a:srgbClr val="895D1D"/>
                </a:solidFill>
              </a:rPr>
              <a:t/>
            </a:r>
            <a:br>
              <a:rPr lang="en-US" sz="2400" dirty="0" smtClean="0">
                <a:solidFill>
                  <a:srgbClr val="895D1D"/>
                </a:solidFill>
              </a:rPr>
            </a:br>
            <a:r>
              <a:rPr lang="en-US" sz="2400" dirty="0" smtClean="0">
                <a:solidFill>
                  <a:srgbClr val="895D1D"/>
                </a:solidFill>
              </a:rPr>
              <a:t>Shared </a:t>
            </a:r>
            <a:r>
              <a:rPr lang="en-US" sz="2400" dirty="0">
                <a:solidFill>
                  <a:srgbClr val="895D1D"/>
                </a:solidFill>
              </a:rPr>
              <a:t>Expenses and Revenue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10653832"/>
              </p:ext>
            </p:extLst>
          </p:nvPr>
        </p:nvGraphicFramePr>
        <p:xfrm>
          <a:off x="457200" y="1600200"/>
          <a:ext cx="762000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</a:t>
                      </a:r>
                      <a:r>
                        <a:rPr lang="en-US" baseline="0" dirty="0" smtClean="0"/>
                        <a:t> 2010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</a:t>
                      </a:r>
                      <a:r>
                        <a:rPr lang="en-US" baseline="0" dirty="0" smtClean="0"/>
                        <a:t> 2012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</a:t>
                      </a:r>
                      <a:r>
                        <a:rPr lang="en-US" baseline="0" dirty="0" smtClean="0"/>
                        <a:t> 2013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Manassas  Shared Operating Cost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$2,307,379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$2,649,595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$2,383,509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$2,800,491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$3,396,587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Modular</a:t>
                      </a:r>
                      <a:r>
                        <a:rPr lang="en-US" baseline="0" dirty="0" smtClean="0"/>
                        <a:t> Jail Repairs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$9,736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$149,877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$1,636,168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$1,026,590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Manassas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6.7%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Manassas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$652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$10,092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$109,623</a:t>
                      </a:r>
                      <a:endParaRPr lang="en-US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$68,782</a:t>
                      </a:r>
                      <a:endParaRPr lang="en-US" dirty="0"/>
                    </a:p>
                  </a:txBody>
                  <a:tcPr marL="89941" marR="899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Manassas Total Cost</a:t>
                      </a:r>
                      <a:endParaRPr lang="en-US" b="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$2,307,380</a:t>
                      </a:r>
                      <a:endParaRPr lang="en-US" b="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$2,650,245</a:t>
                      </a:r>
                      <a:endParaRPr lang="en-US" b="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$2,593,551</a:t>
                      </a:r>
                      <a:endParaRPr lang="en-US" b="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$2,910,114</a:t>
                      </a:r>
                      <a:endParaRPr lang="en-US" b="0" dirty="0"/>
                    </a:p>
                  </a:txBody>
                  <a:tcPr marL="89941" marR="89941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$3,465,369</a:t>
                      </a:r>
                      <a:endParaRPr lang="en-US" b="0" dirty="0"/>
                    </a:p>
                  </a:txBody>
                  <a:tcPr marL="89941" marR="89941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120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Manassas Payments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12744439"/>
              </p:ext>
            </p:extLst>
          </p:nvPr>
        </p:nvGraphicFramePr>
        <p:xfrm>
          <a:off x="381001" y="1600200"/>
          <a:ext cx="7696200" cy="3974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"/>
                <a:gridCol w="1397001"/>
                <a:gridCol w="1270000"/>
                <a:gridCol w="1270000"/>
                <a:gridCol w="1270000"/>
                <a:gridCol w="1270000"/>
              </a:tblGrid>
              <a:tr h="3540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2013</a:t>
                      </a:r>
                      <a:endParaRPr lang="en-US" dirty="0"/>
                    </a:p>
                  </a:txBody>
                  <a:tcPr/>
                </a:tc>
              </a:tr>
              <a:tr h="784943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$221,600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$221,600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$196,667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$196,667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$196,667</a:t>
                      </a:r>
                      <a:endParaRPr lang="en-US" dirty="0"/>
                    </a:p>
                  </a:txBody>
                  <a:tcPr/>
                </a:tc>
              </a:tr>
              <a:tr h="916549">
                <a:tc>
                  <a:txBody>
                    <a:bodyPr/>
                    <a:lstStyle/>
                    <a:p>
                      <a:r>
                        <a:rPr lang="en-US" dirty="0" smtClean="0"/>
                        <a:t>Annual</a:t>
                      </a:r>
                      <a:r>
                        <a:rPr lang="en-US" baseline="0" dirty="0" smtClean="0"/>
                        <a:t> 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$2,659,200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$2,659,200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$2,360,004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$2,360,004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$2,360,004</a:t>
                      </a:r>
                      <a:endParaRPr lang="en-US" dirty="0"/>
                    </a:p>
                  </a:txBody>
                  <a:tcPr/>
                </a:tc>
              </a:tr>
              <a:tr h="1042055"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Amount or (Refund)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($351,820)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($92,294)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$323,448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$567,462</a:t>
                      </a:r>
                      <a:endParaRPr lang="en-US" dirty="0"/>
                    </a:p>
                  </a:txBody>
                  <a:tcPr/>
                </a:tc>
              </a:tr>
              <a:tr h="864847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$2,307,380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$2,566,906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$2,683,452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$2,360,004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$2,927,466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8465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Manassas Expenses &amp; Payments Summary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83984041"/>
              </p:ext>
            </p:extLst>
          </p:nvPr>
        </p:nvGraphicFramePr>
        <p:xfrm>
          <a:off x="457200" y="1600200"/>
          <a:ext cx="7620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  <a:gridCol w="1270000"/>
                <a:gridCol w="1270000"/>
              </a:tblGrid>
              <a:tr h="5323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FY 2013</a:t>
                      </a:r>
                      <a:endParaRPr lang="en-US" dirty="0"/>
                    </a:p>
                  </a:txBody>
                  <a:tcPr/>
                </a:tc>
              </a:tr>
              <a:tr h="686894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$2,307,380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$2,650,245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$2,593,551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$2,910,114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$3,465,369</a:t>
                      </a:r>
                      <a:endParaRPr lang="en-US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Payments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$2,307,380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$2,566,906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$2,683,452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$2,360,004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$2,927,466</a:t>
                      </a:r>
                      <a:endParaRPr lang="en-US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$0</a:t>
                      </a:r>
                    </a:p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$83,309</a:t>
                      </a:r>
                    </a:p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($89,901)</a:t>
                      </a:r>
                    </a:p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$550,110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$537,903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Closed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Open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Open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Open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Not Final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7013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Cost per Inmate per Day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58974205"/>
              </p:ext>
            </p:extLst>
          </p:nvPr>
        </p:nvGraphicFramePr>
        <p:xfrm>
          <a:off x="457200" y="1600200"/>
          <a:ext cx="76200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4667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$78.06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$101.40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$68.42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$116.04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$73.58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$115.56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$81.20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$114.60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$85.48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$113.00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$123.14</a:t>
                      </a:r>
                      <a:endParaRPr lang="en-US" dirty="0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$94.23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± $111.38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9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FY 2014 Estimated Local Expense and Revenue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67863130"/>
              </p:ext>
            </p:extLst>
          </p:nvPr>
        </p:nvGraphicFramePr>
        <p:xfrm>
          <a:off x="457200" y="16002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355600"/>
                <a:gridCol w="4724400"/>
              </a:tblGrid>
              <a:tr h="370840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 &amp; M Expense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$39,500,000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Overhead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baseline="0" dirty="0" smtClean="0"/>
                        <a:t>  $1,500,000</a:t>
                      </a:r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$41,000,000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</a:t>
                      </a:r>
                      <a:r>
                        <a:rPr lang="en-US" u="sng" dirty="0" smtClean="0"/>
                        <a:t>11,000,000</a:t>
                      </a:r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$30,000,000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Participation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×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              12.6%</a:t>
                      </a:r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$3,780,000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Modular Jail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     $328,300</a:t>
                      </a:r>
                      <a:r>
                        <a:rPr lang="en-US" dirty="0" smtClean="0"/>
                        <a:t>     ($4,900,000 * 6.7%)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Grand</a:t>
                      </a:r>
                      <a:r>
                        <a:rPr lang="en-US" baseline="0" dirty="0" smtClean="0"/>
                        <a:t>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$4,108,300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191F-F1FD-4110-BD24-45B3AB4B788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6424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3061</TotalTime>
  <Words>533</Words>
  <Application>Microsoft Office PowerPoint</Application>
  <PresentationFormat>On-screen Show (4:3)</PresentationFormat>
  <Paragraphs>247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Prince William – Manassas Regional Adult Detention Center</vt:lpstr>
      <vt:lpstr>ADC Current Situation</vt:lpstr>
      <vt:lpstr>ADC Future Issues</vt:lpstr>
      <vt:lpstr>Manassas City – Prince William County  Shared Expenses and Revenue</vt:lpstr>
      <vt:lpstr>Manassas City – Prince William County  Shared Expenses and Revenue</vt:lpstr>
      <vt:lpstr>Manassas Payments</vt:lpstr>
      <vt:lpstr>Manassas Expenses &amp; Payments Summary</vt:lpstr>
      <vt:lpstr>Cost per Inmate per Day</vt:lpstr>
      <vt:lpstr>FY 2014 Estimated Local Expense and Revenue</vt:lpstr>
      <vt:lpstr>Significant Reasons for Manassas Cost Increase FY 2009 – FY 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Moye, Carol A.</dc:creator>
  <cp:lastModifiedBy>ktaylor</cp:lastModifiedBy>
  <cp:revision>38</cp:revision>
  <cp:lastPrinted>2013-12-18T21:12:22Z</cp:lastPrinted>
  <dcterms:created xsi:type="dcterms:W3CDTF">2013-12-10T16:37:56Z</dcterms:created>
  <dcterms:modified xsi:type="dcterms:W3CDTF">2013-12-19T16:18:24Z</dcterms:modified>
</cp:coreProperties>
</file>